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Lst>
  <p:sldSz cx="18288000" cy="10287000"/>
  <p:notesSz cx="6858000" cy="9144000"/>
  <p:embeddedFontLst>
    <p:embeddedFont>
      <p:font typeface="Open Sans" charset="1" panose="020B0606030504020204"/>
      <p:regular r:id="rId6"/>
      <p:bold r:id="rId7"/>
      <p:italic r:id="rId8"/>
      <p:boldItalic r:id="rId9"/>
    </p:embeddedFont>
    <p:embeddedFont>
      <p:font typeface="Open Sans Extra Bold" charset="1" panose="020B0906030804020204"/>
      <p:regular r:id="rId10"/>
      <p:italic r:id="rId11"/>
    </p:embeddedFont>
    <p:embeddedFont>
      <p:font typeface="Open Sans Light" charset="1" panose="020B0306030504020204"/>
      <p:regular r:id="rId12"/>
      <p:bold r:id="rId13"/>
      <p:italic r:id="rId14"/>
      <p:boldItalic r:id="rId15"/>
    </p:embeddedFont>
    <p:embeddedFont>
      <p:font typeface="Arimo" charset="1" panose="020B0604020202020204"/>
      <p:regular r:id="rId16"/>
      <p:bold r:id="rId17"/>
      <p:italic r:id="rId18"/>
      <p:bold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9.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blipFill>
          <a:blip r:embed="rId2"/>
          <a:srcRect l="0" t="7805" r="0" b="7831"/>
          <a:stretch>
            <a:fillRect/>
          </a:stretch>
        </a:blip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445291">
            <a:off x="1888382" y="6606176"/>
            <a:ext cx="14838512" cy="4761932"/>
          </a:xfrm>
          <a:prstGeom prst="rect">
            <a:avLst/>
          </a:prstGeom>
        </p:spPr>
      </p:pic>
      <p:sp>
        <p:nvSpPr>
          <p:cNvPr name="TextBox 3" id="3"/>
          <p:cNvSpPr txBox="true"/>
          <p:nvPr/>
        </p:nvSpPr>
        <p:spPr>
          <a:xfrm rot="0">
            <a:off x="3047301" y="7614938"/>
            <a:ext cx="12467487" cy="1447418"/>
          </a:xfrm>
          <a:prstGeom prst="rect">
            <a:avLst/>
          </a:prstGeom>
        </p:spPr>
        <p:txBody>
          <a:bodyPr anchor="t" rtlCol="false" tIns="0" lIns="0" bIns="0" rIns="0">
            <a:spAutoFit/>
          </a:bodyPr>
          <a:lstStyle/>
          <a:p>
            <a:pPr>
              <a:lnSpc>
                <a:spcPts val="11105"/>
              </a:lnSpc>
            </a:pPr>
            <a:r>
              <a:rPr lang="en-US" sz="10188" b="true">
                <a:solidFill>
                  <a:srgbClr val="BC1823"/>
                </a:solidFill>
                <a:latin typeface="Open Sans Extra Bold"/>
              </a:rPr>
              <a:t>S</a:t>
            </a:r>
            <a:r>
              <a:rPr lang="en-US" sz="10188" b="true">
                <a:solidFill>
                  <a:srgbClr val="BC1823"/>
                </a:solidFill>
                <a:latin typeface="Open Sans Extra Bold"/>
              </a:rPr>
              <a:t>ILVER LEARNING</a:t>
            </a:r>
          </a:p>
        </p:txBody>
      </p:sp>
      <p:pic>
        <p:nvPicPr>
          <p:cNvPr name="Picture 4" id="4"/>
          <p:cNvPicPr>
            <a:picLocks noChangeAspect="true"/>
          </p:cNvPicPr>
          <p:nvPr/>
        </p:nvPicPr>
        <p:blipFill>
          <a:blip r:embed="rId4"/>
          <a:srcRect l="0" t="0" r="0" b="0"/>
          <a:stretch>
            <a:fillRect/>
          </a:stretch>
        </p:blipFill>
        <p:spPr>
          <a:xfrm flipH="false" flipV="false" rot="0">
            <a:off x="3047301" y="6257010"/>
            <a:ext cx="1513239" cy="1532345"/>
          </a:xfrm>
          <a:prstGeom prst="rect">
            <a:avLst/>
          </a:prstGeom>
        </p:spPr>
      </p:pic>
      <p:sp>
        <p:nvSpPr>
          <p:cNvPr name="TextBox 5" id="5"/>
          <p:cNvSpPr txBox="true"/>
          <p:nvPr/>
        </p:nvSpPr>
        <p:spPr>
          <a:xfrm rot="0">
            <a:off x="3103007" y="8993670"/>
            <a:ext cx="11549664" cy="493902"/>
          </a:xfrm>
          <a:prstGeom prst="rect">
            <a:avLst/>
          </a:prstGeom>
        </p:spPr>
        <p:txBody>
          <a:bodyPr anchor="t" rtlCol="false" tIns="0" lIns="0" bIns="0" rIns="0">
            <a:spAutoFit/>
          </a:bodyPr>
          <a:lstStyle/>
          <a:p>
            <a:pPr>
              <a:lnSpc>
                <a:spcPts val="3871"/>
              </a:lnSpc>
            </a:pPr>
            <a:r>
              <a:rPr lang="en-US" b="true" sz="3396" spc="1018">
                <a:solidFill>
                  <a:srgbClr val="000000"/>
                </a:solidFill>
                <a:latin typeface="Open Sans"/>
              </a:rPr>
              <a:t>TRAINING SERIES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blipFill>
          <a:blip r:embed="rId2"/>
          <a:srcRect l="0" t="12500" r="0" b="12500"/>
          <a:stretch>
            <a:fillRect/>
          </a:stretch>
        </a:blip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445291">
            <a:off x="1366928" y="6336834"/>
            <a:ext cx="16009083" cy="5137588"/>
          </a:xfrm>
          <a:prstGeom prst="rect">
            <a:avLst/>
          </a:prstGeom>
        </p:spPr>
      </p:pic>
      <p:sp>
        <p:nvSpPr>
          <p:cNvPr name="TextBox 3" id="3"/>
          <p:cNvSpPr txBox="true"/>
          <p:nvPr/>
        </p:nvSpPr>
        <p:spPr>
          <a:xfrm rot="0">
            <a:off x="3047301" y="7614938"/>
            <a:ext cx="11549664" cy="1454229"/>
          </a:xfrm>
          <a:prstGeom prst="rect">
            <a:avLst/>
          </a:prstGeom>
        </p:spPr>
        <p:txBody>
          <a:bodyPr anchor="t" rtlCol="false" tIns="0" lIns="0" bIns="0" rIns="0">
            <a:spAutoFit/>
          </a:bodyPr>
          <a:lstStyle/>
          <a:p>
            <a:pPr>
              <a:lnSpc>
                <a:spcPts val="11105"/>
              </a:lnSpc>
            </a:pPr>
            <a:r>
              <a:rPr lang="en-US" sz="10188" b="true">
                <a:solidFill>
                  <a:srgbClr val="C62B12"/>
                </a:solidFill>
                <a:latin typeface="Open Sans Extra Bold"/>
              </a:rPr>
              <a:t>THANK YOU!</a:t>
            </a:r>
          </a:p>
        </p:txBody>
      </p:sp>
      <p:sp>
        <p:nvSpPr>
          <p:cNvPr name="TextBox 4" id="4"/>
          <p:cNvSpPr txBox="true"/>
          <p:nvPr/>
        </p:nvSpPr>
        <p:spPr>
          <a:xfrm rot="0">
            <a:off x="3103007" y="8993670"/>
            <a:ext cx="11549664" cy="497443"/>
          </a:xfrm>
          <a:prstGeom prst="rect">
            <a:avLst/>
          </a:prstGeom>
        </p:spPr>
        <p:txBody>
          <a:bodyPr anchor="t" rtlCol="false" tIns="0" lIns="0" bIns="0" rIns="0">
            <a:spAutoFit/>
          </a:bodyPr>
          <a:lstStyle/>
          <a:p>
            <a:pPr>
              <a:lnSpc>
                <a:spcPts val="3871"/>
              </a:lnSpc>
            </a:pPr>
            <a:r>
              <a:rPr lang="en-US" b="true" sz="3396" spc="1018">
                <a:solidFill>
                  <a:srgbClr val="000000"/>
                </a:solidFill>
                <a:latin typeface="Open Sans"/>
              </a:rPr>
              <a:t>YOUR HEALTH IS OUR PRIORITY.</a:t>
            </a:r>
          </a:p>
        </p:txBody>
      </p:sp>
      <p:sp>
        <p:nvSpPr>
          <p:cNvPr name="TextBox 5" id="5"/>
          <p:cNvSpPr txBox="true"/>
          <p:nvPr/>
        </p:nvSpPr>
        <p:spPr>
          <a:xfrm rot="0">
            <a:off x="3036094" y="6024354"/>
            <a:ext cx="991195" cy="1760458"/>
          </a:xfrm>
          <a:prstGeom prst="rect">
            <a:avLst/>
          </a:prstGeom>
        </p:spPr>
        <p:txBody>
          <a:bodyPr anchor="t" rtlCol="false" tIns="0" lIns="0" bIns="0" rIns="0">
            <a:spAutoFit/>
          </a:bodyPr>
          <a:lstStyle/>
          <a:p>
            <a:pPr>
              <a:lnSpc>
                <a:spcPts val="13573"/>
              </a:lnSpc>
            </a:pPr>
            <a:r>
              <a:rPr lang="en-US" sz="12452" b="true">
                <a:solidFill>
                  <a:srgbClr val="C62B12"/>
                </a:solidFill>
                <a:latin typeface="Open Sans Extra Bold"/>
              </a:rPr>
              <a: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5400000">
            <a:off x="8822531" y="2893219"/>
            <a:ext cx="666575" cy="14093647"/>
          </a:xfrm>
          <a:prstGeom prst="rect">
            <a:avLst/>
          </a:prstGeom>
        </p:spPr>
      </p:pic>
      <p:pic>
        <p:nvPicPr>
          <p:cNvPr name="Picture 3" id="3"/>
          <p:cNvPicPr>
            <a:picLocks noChangeAspect="true"/>
          </p:cNvPicPr>
          <p:nvPr/>
        </p:nvPicPr>
        <p:blipFill>
          <a:blip r:embed="rId3"/>
          <a:srcRect l="0" t="2937" r="0" b="2937"/>
          <a:stretch>
            <a:fillRect/>
          </a:stretch>
        </p:blipFill>
        <p:spPr>
          <a:xfrm flipH="false" flipV="false" rot="0">
            <a:off x="3369283" y="1177604"/>
            <a:ext cx="2604172" cy="2482151"/>
          </a:xfrm>
          <a:prstGeom prst="rect">
            <a:avLst/>
          </a:prstGeom>
        </p:spPr>
      </p:pic>
      <p:sp>
        <p:nvSpPr>
          <p:cNvPr name="TextBox 4" id="4"/>
          <p:cNvSpPr txBox="true"/>
          <p:nvPr/>
        </p:nvSpPr>
        <p:spPr>
          <a:xfrm rot="0">
            <a:off x="3369283" y="3697855"/>
            <a:ext cx="11549664" cy="859566"/>
          </a:xfrm>
          <a:prstGeom prst="rect">
            <a:avLst/>
          </a:prstGeom>
        </p:spPr>
        <p:txBody>
          <a:bodyPr anchor="t" rtlCol="false" tIns="0" lIns="0" bIns="0" rIns="0">
            <a:spAutoFit/>
          </a:bodyPr>
          <a:lstStyle/>
          <a:p>
            <a:pPr algn="ctr">
              <a:lnSpc>
                <a:spcPts val="6775"/>
              </a:lnSpc>
            </a:pPr>
            <a:r>
              <a:rPr lang="en-US" b="true" sz="5943" spc="564">
                <a:solidFill>
                  <a:srgbClr val="BC1823"/>
                </a:solidFill>
                <a:latin typeface="Open Sans Extra Bold"/>
              </a:rPr>
              <a:t>ABOUT SILVER LEARNING</a:t>
            </a:r>
          </a:p>
        </p:txBody>
      </p:sp>
      <p:sp>
        <p:nvSpPr>
          <p:cNvPr name="TextBox 5" id="5"/>
          <p:cNvSpPr txBox="true"/>
          <p:nvPr/>
        </p:nvSpPr>
        <p:spPr>
          <a:xfrm rot="0">
            <a:off x="3375399" y="5132233"/>
            <a:ext cx="5478363" cy="3135429"/>
          </a:xfrm>
          <a:prstGeom prst="rect">
            <a:avLst/>
          </a:prstGeom>
        </p:spPr>
        <p:txBody>
          <a:bodyPr anchor="t" rtlCol="false" tIns="0" lIns="0" bIns="0" rIns="0">
            <a:spAutoFit/>
          </a:bodyPr>
          <a:lstStyle/>
          <a:p>
            <a:pPr>
              <a:lnSpc>
                <a:spcPts val="3650"/>
              </a:lnSpc>
            </a:pPr>
            <a:r>
              <a:rPr lang="en-US" sz="1698">
                <a:solidFill>
                  <a:srgbClr val="000000"/>
                </a:solidFill>
                <a:latin typeface="Open Sans Light"/>
              </a:rPr>
              <a:t>What started as a small and simple clinic right at the heart of the metropolitan, grew into a larger scale operation that quickly gained popularity amongst people that go around the hustle and bustle of the metro. With our hospital established right where the people are all the time, we are able to cater to everyone better, and they can reach us better because we are very easy</a:t>
            </a:r>
          </a:p>
        </p:txBody>
      </p:sp>
      <p:sp>
        <p:nvSpPr>
          <p:cNvPr name="TextBox 6" id="6"/>
          <p:cNvSpPr txBox="true"/>
          <p:nvPr/>
        </p:nvSpPr>
        <p:spPr>
          <a:xfrm rot="0">
            <a:off x="9447265" y="5132234"/>
            <a:ext cx="5478363" cy="3135429"/>
          </a:xfrm>
          <a:prstGeom prst="rect">
            <a:avLst/>
          </a:prstGeom>
        </p:spPr>
        <p:txBody>
          <a:bodyPr anchor="t" rtlCol="false" tIns="0" lIns="0" bIns="0" rIns="0">
            <a:spAutoFit/>
          </a:bodyPr>
          <a:lstStyle/>
          <a:p>
            <a:pPr>
              <a:lnSpc>
                <a:spcPts val="3650"/>
              </a:lnSpc>
            </a:pPr>
            <a:r>
              <a:rPr lang="en-US" sz="1698">
                <a:solidFill>
                  <a:srgbClr val="000000"/>
                </a:solidFill>
                <a:latin typeface="Open Sans Light"/>
              </a:rPr>
              <a:t>and convenient to go to. We are able to treat minor ailments quickly without disrupting your daily schedule. We can cater to major illnesses and diseases as well as provide rehabilitation for those who are and have been previously injured. We have state of the art instruments for healing, and we always try to stay up-to-date with the latest medical trends in the market.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700842" y="787962"/>
            <a:ext cx="5761803" cy="840537"/>
          </a:xfrm>
          <a:prstGeom prst="rect">
            <a:avLst/>
          </a:prstGeom>
        </p:spPr>
        <p:txBody>
          <a:bodyPr anchor="t" rtlCol="false" tIns="0" lIns="0" bIns="0" rIns="0">
            <a:spAutoFit/>
          </a:bodyPr>
          <a:lstStyle/>
          <a:p>
            <a:pPr algn="r">
              <a:lnSpc>
                <a:spcPts val="6478"/>
              </a:lnSpc>
            </a:pPr>
            <a:r>
              <a:rPr lang="en-US" b="true" sz="5943" spc="1782">
                <a:solidFill>
                  <a:srgbClr val="C62B12"/>
                </a:solidFill>
                <a:latin typeface="Open Sans Extra Bold"/>
              </a:rPr>
              <a:t>VISION</a:t>
            </a:r>
          </a:p>
        </p:txBody>
      </p:sp>
      <p:sp>
        <p:nvSpPr>
          <p:cNvPr name="TextBox 3" id="3"/>
          <p:cNvSpPr txBox="true"/>
          <p:nvPr/>
        </p:nvSpPr>
        <p:spPr>
          <a:xfrm rot="0">
            <a:off x="9700842" y="1926444"/>
            <a:ext cx="5478363" cy="3590843"/>
          </a:xfrm>
          <a:prstGeom prst="rect">
            <a:avLst/>
          </a:prstGeom>
        </p:spPr>
        <p:txBody>
          <a:bodyPr anchor="t" rtlCol="false" tIns="0" lIns="0" bIns="0" rIns="0">
            <a:spAutoFit/>
          </a:bodyPr>
          <a:lstStyle/>
          <a:p>
            <a:pPr algn="r">
              <a:lnSpc>
                <a:spcPts val="3650"/>
              </a:lnSpc>
            </a:pPr>
            <a:r>
              <a:rPr lang="en-US" sz="1698">
                <a:solidFill>
                  <a:srgbClr val="000000"/>
                </a:solidFill>
                <a:latin typeface="Open Sans Light"/>
              </a:rPr>
              <a:t>We envision that our patients, partners, and shareholders only receive the best treatments we have right now on the market. We are a hospital for the people which means we do not choose nor discriminate who we will be treating. Our hospital is a place where people can rest, visit, and be treated right and respectfully, without any hassle of them having to think twice about the price they have to pay.</a:t>
            </a:r>
          </a:p>
        </p:txBody>
      </p:sp>
      <p:grpSp>
        <p:nvGrpSpPr>
          <p:cNvPr name="Group 4" id="4"/>
          <p:cNvGrpSpPr/>
          <p:nvPr/>
        </p:nvGrpSpPr>
        <p:grpSpPr>
          <a:xfrm rot="0">
            <a:off x="2259211" y="-26789"/>
            <a:ext cx="6647012" cy="10474835"/>
            <a:chOff x="0" y="0"/>
            <a:chExt cx="8862683" cy="13966447"/>
          </a:xfrm>
        </p:grpSpPr>
        <p:pic>
          <p:nvPicPr>
            <p:cNvPr name="Picture 5" id="5"/>
            <p:cNvPicPr>
              <a:picLocks noChangeAspect="true"/>
            </p:cNvPicPr>
            <p:nvPr/>
          </p:nvPicPr>
          <p:blipFill>
            <a:blip r:embed="rId2"/>
            <a:srcRect l="43236" t="0" r="10201" b="0"/>
            <a:stretch>
              <a:fillRect/>
            </a:stretch>
          </p:blipFill>
          <p:spPr>
            <a:xfrm>
              <a:off x="0" y="0"/>
              <a:ext cx="8862683" cy="13966447"/>
            </a:xfrm>
            <a:prstGeom prst="rect">
              <a:avLst/>
            </a:prstGeom>
          </p:spPr>
        </p:pic>
      </p:grpSp>
      <p:pic>
        <p:nvPicPr>
          <p:cNvPr name="Picture 6" id="6"/>
          <p:cNvPicPr>
            <a:picLocks noChangeAspect="true"/>
          </p:cNvPicPr>
          <p:nvPr/>
        </p:nvPicPr>
        <p:blipFill>
          <a:blip r:embed="rId3"/>
          <a:srcRect l="0" t="0" r="0" b="0"/>
          <a:stretch>
            <a:fillRect/>
          </a:stretch>
        </p:blipFill>
        <p:spPr>
          <a:xfrm flipH="false" flipV="false" rot="-919752">
            <a:off x="10778133" y="5947172"/>
            <a:ext cx="6589582" cy="6589582"/>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2286000" y="-13395"/>
            <a:ext cx="666575" cy="10447306"/>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349584" y="3668832"/>
            <a:ext cx="5478631" cy="840537"/>
          </a:xfrm>
          <a:prstGeom prst="rect">
            <a:avLst/>
          </a:prstGeom>
        </p:spPr>
        <p:txBody>
          <a:bodyPr anchor="t" rtlCol="false" tIns="0" lIns="0" bIns="0" rIns="0">
            <a:spAutoFit/>
          </a:bodyPr>
          <a:lstStyle/>
          <a:p>
            <a:pPr>
              <a:lnSpc>
                <a:spcPts val="6478"/>
              </a:lnSpc>
            </a:pPr>
            <a:r>
              <a:rPr lang="en-US" b="true" sz="5943" spc="1782">
                <a:solidFill>
                  <a:srgbClr val="C62B12"/>
                </a:solidFill>
                <a:latin typeface="Open Sans Extra Bold"/>
              </a:rPr>
              <a:t>MISSION</a:t>
            </a:r>
          </a:p>
        </p:txBody>
      </p:sp>
      <p:sp>
        <p:nvSpPr>
          <p:cNvPr name="TextBox 3" id="3"/>
          <p:cNvSpPr txBox="true"/>
          <p:nvPr/>
        </p:nvSpPr>
        <p:spPr>
          <a:xfrm rot="0">
            <a:off x="3349726" y="5420076"/>
            <a:ext cx="5478363" cy="3135429"/>
          </a:xfrm>
          <a:prstGeom prst="rect">
            <a:avLst/>
          </a:prstGeom>
        </p:spPr>
        <p:txBody>
          <a:bodyPr anchor="t" rtlCol="false" tIns="0" lIns="0" bIns="0" rIns="0">
            <a:spAutoFit/>
          </a:bodyPr>
          <a:lstStyle/>
          <a:p>
            <a:pPr>
              <a:lnSpc>
                <a:spcPts val="3650"/>
              </a:lnSpc>
            </a:pPr>
            <a:r>
              <a:rPr lang="en-US" sz="1698">
                <a:solidFill>
                  <a:srgbClr val="222222"/>
                </a:solidFill>
                <a:latin typeface="Open Sans Light"/>
              </a:rPr>
              <a:t>It is our mission to give our patients, partners, and shareholders the best treatment possible and available in the market. They can fully entrust to us their loved ones and of course, themselves, without having to worry about the price they have to pay because we can assure them that we only serve and give them the best, which they can immediately feel and see because our</a:t>
            </a:r>
          </a:p>
        </p:txBody>
      </p:sp>
      <p:sp>
        <p:nvSpPr>
          <p:cNvPr name="TextBox 4" id="4"/>
          <p:cNvSpPr txBox="true"/>
          <p:nvPr/>
        </p:nvSpPr>
        <p:spPr>
          <a:xfrm rot="0">
            <a:off x="3349584" y="4395248"/>
            <a:ext cx="5478363" cy="543014"/>
          </a:xfrm>
          <a:prstGeom prst="rect">
            <a:avLst/>
          </a:prstGeom>
        </p:spPr>
        <p:txBody>
          <a:bodyPr anchor="t" rtlCol="false" tIns="0" lIns="0" bIns="0" rIns="0">
            <a:spAutoFit/>
          </a:bodyPr>
          <a:lstStyle/>
          <a:p>
            <a:pPr>
              <a:lnSpc>
                <a:spcPts val="4867"/>
              </a:lnSpc>
            </a:pPr>
            <a:r>
              <a:rPr lang="en-US" sz="2264" i="true">
                <a:solidFill>
                  <a:srgbClr val="222222"/>
                </a:solidFill>
                <a:latin typeface="Open Sans"/>
              </a:rPr>
              <a:t>It is our mission to serve you well.</a:t>
            </a:r>
          </a:p>
        </p:txBody>
      </p:sp>
      <p:pic>
        <p:nvPicPr>
          <p:cNvPr name="Picture 5" id="5"/>
          <p:cNvPicPr>
            <a:picLocks noChangeAspect="true"/>
          </p:cNvPicPr>
          <p:nvPr/>
        </p:nvPicPr>
        <p:blipFill>
          <a:blip r:embed="rId2"/>
          <a:srcRect l="0" t="0" r="0" b="0"/>
          <a:stretch>
            <a:fillRect/>
          </a:stretch>
        </p:blipFill>
        <p:spPr>
          <a:xfrm flipH="false" flipV="false" rot="0">
            <a:off x="1884164" y="-401836"/>
            <a:ext cx="4701539" cy="3700810"/>
          </a:xfrm>
          <a:prstGeom prst="rect">
            <a:avLst/>
          </a:prstGeom>
        </p:spPr>
      </p:pic>
      <p:sp>
        <p:nvSpPr>
          <p:cNvPr name="TextBox 6" id="6"/>
          <p:cNvSpPr txBox="true"/>
          <p:nvPr/>
        </p:nvSpPr>
        <p:spPr>
          <a:xfrm rot="0">
            <a:off x="9458793" y="3582043"/>
            <a:ext cx="5478363" cy="4957085"/>
          </a:xfrm>
          <a:prstGeom prst="rect">
            <a:avLst/>
          </a:prstGeom>
        </p:spPr>
        <p:txBody>
          <a:bodyPr anchor="t" rtlCol="false" tIns="0" lIns="0" bIns="0" rIns="0">
            <a:spAutoFit/>
          </a:bodyPr>
          <a:lstStyle/>
          <a:p>
            <a:pPr>
              <a:lnSpc>
                <a:spcPts val="3650"/>
              </a:lnSpc>
            </a:pPr>
            <a:r>
              <a:rPr lang="en-US" sz="1698">
                <a:solidFill>
                  <a:srgbClr val="222222"/>
                </a:solidFill>
                <a:latin typeface="Open Sans Light"/>
              </a:rPr>
              <a:t>facilities are up-to-date, they eat well and be well right in our hospital. We firmly believe that every patient is of utmost importance. Our hospital is a place where people can rest, visit, and be treated right and respectfully, without any hassle of them having to think twice about the price they have to pay. We can cater to major illnesses and diseases as well as provide rehabilitation for those who are and have been previously injured. We have state of the art instruments for healing, and we always try to stay up-to-date with the latest medical trends in the market.</a:t>
            </a:r>
          </a:p>
        </p:txBody>
      </p:sp>
      <p:pic>
        <p:nvPicPr>
          <p:cNvPr name="Picture 7" id="7"/>
          <p:cNvPicPr>
            <a:picLocks noChangeAspect="true"/>
          </p:cNvPicPr>
          <p:nvPr/>
        </p:nvPicPr>
        <p:blipFill>
          <a:blip r:embed="rId3"/>
          <a:srcRect l="0" t="0" r="0" b="0"/>
          <a:stretch>
            <a:fillRect/>
          </a:stretch>
        </p:blipFill>
        <p:spPr>
          <a:xfrm flipH="false" flipV="false" rot="0">
            <a:off x="15332273" y="-80367"/>
            <a:ext cx="666575" cy="10447306"/>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15312" y="2501012"/>
            <a:ext cx="8229600" cy="8229600"/>
          </a:xfrm>
          <a:prstGeom prst="rect">
            <a:avLst/>
          </a:prstGeom>
        </p:spPr>
      </p:pic>
      <p:sp>
        <p:nvSpPr>
          <p:cNvPr name="TextBox 3" id="3"/>
          <p:cNvSpPr txBox="true"/>
          <p:nvPr/>
        </p:nvSpPr>
        <p:spPr>
          <a:xfrm rot="0">
            <a:off x="7574567" y="2114081"/>
            <a:ext cx="5478631" cy="840537"/>
          </a:xfrm>
          <a:prstGeom prst="rect">
            <a:avLst/>
          </a:prstGeom>
        </p:spPr>
        <p:txBody>
          <a:bodyPr anchor="t" rtlCol="false" tIns="0" lIns="0" bIns="0" rIns="0">
            <a:spAutoFit/>
          </a:bodyPr>
          <a:lstStyle/>
          <a:p>
            <a:pPr>
              <a:lnSpc>
                <a:spcPts val="6478"/>
              </a:lnSpc>
            </a:pPr>
            <a:r>
              <a:rPr lang="en-US" b="true" sz="5943" spc="1782">
                <a:solidFill>
                  <a:srgbClr val="C62B12"/>
                </a:solidFill>
                <a:latin typeface="Open Sans Extra Bold"/>
              </a:rPr>
              <a:t>GOALS</a:t>
            </a:r>
          </a:p>
        </p:txBody>
      </p:sp>
      <p:sp>
        <p:nvSpPr>
          <p:cNvPr name="TextBox 4" id="4"/>
          <p:cNvSpPr txBox="true"/>
          <p:nvPr/>
        </p:nvSpPr>
        <p:spPr>
          <a:xfrm rot="0">
            <a:off x="7574710" y="3187574"/>
            <a:ext cx="5478363" cy="4957085"/>
          </a:xfrm>
          <a:prstGeom prst="rect">
            <a:avLst/>
          </a:prstGeom>
        </p:spPr>
        <p:txBody>
          <a:bodyPr anchor="t" rtlCol="false" tIns="0" lIns="0" bIns="0" rIns="0">
            <a:spAutoFit/>
          </a:bodyPr>
          <a:lstStyle/>
          <a:p>
            <a:pPr>
              <a:lnSpc>
                <a:spcPts val="3650"/>
              </a:lnSpc>
            </a:pPr>
            <a:r>
              <a:rPr lang="en-US" sz="1698">
                <a:solidFill>
                  <a:srgbClr val="222222"/>
                </a:solidFill>
                <a:latin typeface="Open Sans Light"/>
              </a:rPr>
              <a:t>Our facilities are up-to-date, they eat well and be well right in our hospital. We firmly believe that every patient is of utmost importance. Our hospital is a place where people can rest, visit, and be treated right and respectfully, without any hassle of them having to think twice about the price they have to pay. We can cater to major illnesses and diseases as well as provide rehabilitation for those who are and have been previously injured. We have state of the art instruments for healing, and we always try to stay up-to-date with the latest medical trends in the market.</a:t>
            </a:r>
          </a:p>
        </p:txBody>
      </p:sp>
      <p:pic>
        <p:nvPicPr>
          <p:cNvPr name="Picture 5" id="5"/>
          <p:cNvPicPr>
            <a:picLocks noChangeAspect="true"/>
          </p:cNvPicPr>
          <p:nvPr/>
        </p:nvPicPr>
        <p:blipFill>
          <a:blip r:embed="rId3"/>
          <a:srcRect l="0" t="0" r="0" b="0"/>
          <a:stretch>
            <a:fillRect/>
          </a:stretch>
        </p:blipFill>
        <p:spPr>
          <a:xfrm flipH="false" flipV="false" rot="5400000">
            <a:off x="8782348" y="3040559"/>
            <a:ext cx="666575" cy="13849533"/>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5332273" y="-80367"/>
            <a:ext cx="666575" cy="10447306"/>
          </a:xfrm>
          <a:prstGeom prst="rect">
            <a:avLst/>
          </a:prstGeom>
        </p:spPr>
      </p:pic>
      <p:pic>
        <p:nvPicPr>
          <p:cNvPr name="Picture 3" id="3"/>
          <p:cNvPicPr>
            <a:picLocks noChangeAspect="true"/>
          </p:cNvPicPr>
          <p:nvPr/>
        </p:nvPicPr>
        <p:blipFill>
          <a:blip r:embed="rId3"/>
          <a:srcRect l="10310" t="775" r="10310" b="0"/>
          <a:stretch>
            <a:fillRect/>
          </a:stretch>
        </p:blipFill>
        <p:spPr>
          <a:xfrm flipH="false" flipV="false" rot="0">
            <a:off x="8748593" y="0"/>
            <a:ext cx="6583680" cy="10287000"/>
          </a:xfrm>
          <a:prstGeom prst="rect">
            <a:avLst/>
          </a:prstGeom>
        </p:spPr>
      </p:pic>
      <p:sp>
        <p:nvSpPr>
          <p:cNvPr name="TextBox 4" id="4"/>
          <p:cNvSpPr txBox="true"/>
          <p:nvPr/>
        </p:nvSpPr>
        <p:spPr>
          <a:xfrm rot="0">
            <a:off x="1755309" y="3233176"/>
            <a:ext cx="5385335" cy="3886895"/>
          </a:xfrm>
          <a:prstGeom prst="rect">
            <a:avLst/>
          </a:prstGeom>
        </p:spPr>
        <p:txBody>
          <a:bodyPr anchor="t" rtlCol="false" tIns="0" lIns="0" bIns="0" rIns="0">
            <a:spAutoFit/>
          </a:bodyPr>
          <a:lstStyle/>
          <a:p>
            <a:pPr algn="ctr">
              <a:lnSpc>
                <a:spcPts val="6337"/>
              </a:lnSpc>
            </a:pPr>
            <a:r>
              <a:rPr lang="en-US" b="true" sz="5813" i="true">
                <a:solidFill>
                  <a:srgbClr val="C62B12"/>
                </a:solidFill>
                <a:latin typeface="Open Sans"/>
              </a:rPr>
              <a:t>You can trust us to meet your needs right here in the metro.</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375502" y="1238432"/>
            <a:ext cx="11549664" cy="840537"/>
          </a:xfrm>
          <a:prstGeom prst="rect">
            <a:avLst/>
          </a:prstGeom>
        </p:spPr>
        <p:txBody>
          <a:bodyPr anchor="t" rtlCol="false" tIns="0" lIns="0" bIns="0" rIns="0">
            <a:spAutoFit/>
          </a:bodyPr>
          <a:lstStyle/>
          <a:p>
            <a:pPr algn="ctr">
              <a:lnSpc>
                <a:spcPts val="6478"/>
              </a:lnSpc>
            </a:pPr>
            <a:r>
              <a:rPr lang="en-US" b="true" sz="5943" spc="1782">
                <a:solidFill>
                  <a:srgbClr val="C62B12"/>
                </a:solidFill>
                <a:latin typeface="Open Sans Extra Bold"/>
              </a:rPr>
              <a:t>SERVICES</a:t>
            </a:r>
          </a:p>
        </p:txBody>
      </p:sp>
      <p:sp>
        <p:nvSpPr>
          <p:cNvPr name="TextBox 3" id="3"/>
          <p:cNvSpPr txBox="true"/>
          <p:nvPr/>
        </p:nvSpPr>
        <p:spPr>
          <a:xfrm rot="0">
            <a:off x="4636009" y="3404560"/>
            <a:ext cx="3348633" cy="1769187"/>
          </a:xfrm>
          <a:prstGeom prst="rect">
            <a:avLst/>
          </a:prstGeom>
        </p:spPr>
        <p:txBody>
          <a:bodyPr anchor="t" rtlCol="false" tIns="0" lIns="0" bIns="0" rIns="0">
            <a:spAutoFit/>
          </a:bodyPr>
          <a:lstStyle/>
          <a:p>
            <a:pPr algn="ctr">
              <a:lnSpc>
                <a:spcPts val="3650"/>
              </a:lnSpc>
            </a:pPr>
            <a:r>
              <a:rPr lang="en-US" sz="1698">
                <a:solidFill>
                  <a:srgbClr val="222222"/>
                </a:solidFill>
                <a:latin typeface="Open Sans Light"/>
              </a:rPr>
              <a:t>We only offer the best treatment in the market, and we can assure you that we only give you what works best for you.</a:t>
            </a:r>
          </a:p>
        </p:txBody>
      </p:sp>
      <p:sp>
        <p:nvSpPr>
          <p:cNvPr name="TextBox 4" id="4"/>
          <p:cNvSpPr txBox="true"/>
          <p:nvPr/>
        </p:nvSpPr>
        <p:spPr>
          <a:xfrm rot="0">
            <a:off x="4636009" y="3092746"/>
            <a:ext cx="3322892" cy="264944"/>
          </a:xfrm>
          <a:prstGeom prst="rect">
            <a:avLst/>
          </a:prstGeom>
        </p:spPr>
        <p:txBody>
          <a:bodyPr anchor="t" rtlCol="false" tIns="0" lIns="0" bIns="0" rIns="0">
            <a:spAutoFit/>
          </a:bodyPr>
          <a:lstStyle/>
          <a:p>
            <a:pPr algn="ctr">
              <a:lnSpc>
                <a:spcPts val="2054"/>
              </a:lnSpc>
            </a:pPr>
            <a:r>
              <a:rPr lang="en-US" sz="1698">
                <a:solidFill>
                  <a:srgbClr val="C62B12"/>
                </a:solidFill>
                <a:latin typeface="Open Sans Extra Bold"/>
              </a:rPr>
              <a:t>EFFECTIVE MEDICINE</a:t>
            </a:r>
          </a:p>
        </p:txBody>
      </p:sp>
      <p:sp>
        <p:nvSpPr>
          <p:cNvPr name="TextBox 5" id="5"/>
          <p:cNvSpPr txBox="true"/>
          <p:nvPr/>
        </p:nvSpPr>
        <p:spPr>
          <a:xfrm rot="0">
            <a:off x="10274181" y="3397726"/>
            <a:ext cx="3402211" cy="1769187"/>
          </a:xfrm>
          <a:prstGeom prst="rect">
            <a:avLst/>
          </a:prstGeom>
        </p:spPr>
        <p:txBody>
          <a:bodyPr anchor="t" rtlCol="false" tIns="0" lIns="0" bIns="0" rIns="0">
            <a:spAutoFit/>
          </a:bodyPr>
          <a:lstStyle/>
          <a:p>
            <a:pPr algn="ctr">
              <a:lnSpc>
                <a:spcPts val="3650"/>
              </a:lnSpc>
            </a:pPr>
            <a:r>
              <a:rPr lang="en-US" sz="1698">
                <a:solidFill>
                  <a:srgbClr val="222222"/>
                </a:solidFill>
                <a:latin typeface="Open Sans Light"/>
              </a:rPr>
              <a:t>In our state-of-the-art facility, we can offer quick and highly accurate diagnosis because you deserve to know right away.</a:t>
            </a:r>
          </a:p>
        </p:txBody>
      </p:sp>
      <p:sp>
        <p:nvSpPr>
          <p:cNvPr name="TextBox 6" id="6"/>
          <p:cNvSpPr txBox="true"/>
          <p:nvPr/>
        </p:nvSpPr>
        <p:spPr>
          <a:xfrm rot="0">
            <a:off x="10274181" y="3085911"/>
            <a:ext cx="3322892" cy="264944"/>
          </a:xfrm>
          <a:prstGeom prst="rect">
            <a:avLst/>
          </a:prstGeom>
        </p:spPr>
        <p:txBody>
          <a:bodyPr anchor="t" rtlCol="false" tIns="0" lIns="0" bIns="0" rIns="0">
            <a:spAutoFit/>
          </a:bodyPr>
          <a:lstStyle/>
          <a:p>
            <a:pPr algn="ctr">
              <a:lnSpc>
                <a:spcPts val="2054"/>
              </a:lnSpc>
            </a:pPr>
            <a:r>
              <a:rPr lang="en-US" sz="1698">
                <a:solidFill>
                  <a:srgbClr val="C62B12"/>
                </a:solidFill>
                <a:latin typeface="Open Sans Extra Bold"/>
              </a:rPr>
              <a:t>QUICK DIAGNOSIS</a:t>
            </a:r>
          </a:p>
        </p:txBody>
      </p:sp>
      <p:sp>
        <p:nvSpPr>
          <p:cNvPr name="TextBox 7" id="7"/>
          <p:cNvSpPr txBox="true"/>
          <p:nvPr/>
        </p:nvSpPr>
        <p:spPr>
          <a:xfrm rot="0">
            <a:off x="4640153" y="6586776"/>
            <a:ext cx="3348633" cy="1769187"/>
          </a:xfrm>
          <a:prstGeom prst="rect">
            <a:avLst/>
          </a:prstGeom>
        </p:spPr>
        <p:txBody>
          <a:bodyPr anchor="t" rtlCol="false" tIns="0" lIns="0" bIns="0" rIns="0">
            <a:spAutoFit/>
          </a:bodyPr>
          <a:lstStyle/>
          <a:p>
            <a:pPr algn="ctr">
              <a:lnSpc>
                <a:spcPts val="3650"/>
              </a:lnSpc>
            </a:pPr>
            <a:r>
              <a:rPr lang="en-US" sz="1698">
                <a:solidFill>
                  <a:srgbClr val="222222"/>
                </a:solidFill>
                <a:latin typeface="Open Sans Light"/>
              </a:rPr>
              <a:t>We meet your needs right away. Whether you are a visiting patient or an in-house patient, we make sure to treat you right away.</a:t>
            </a:r>
          </a:p>
        </p:txBody>
      </p:sp>
      <p:sp>
        <p:nvSpPr>
          <p:cNvPr name="TextBox 8" id="8"/>
          <p:cNvSpPr txBox="true"/>
          <p:nvPr/>
        </p:nvSpPr>
        <p:spPr>
          <a:xfrm rot="0">
            <a:off x="4640153" y="6274962"/>
            <a:ext cx="3322892" cy="264944"/>
          </a:xfrm>
          <a:prstGeom prst="rect">
            <a:avLst/>
          </a:prstGeom>
        </p:spPr>
        <p:txBody>
          <a:bodyPr anchor="t" rtlCol="false" tIns="0" lIns="0" bIns="0" rIns="0">
            <a:spAutoFit/>
          </a:bodyPr>
          <a:lstStyle/>
          <a:p>
            <a:pPr algn="ctr">
              <a:lnSpc>
                <a:spcPts val="2054"/>
              </a:lnSpc>
            </a:pPr>
            <a:r>
              <a:rPr lang="en-US" sz="1698">
                <a:solidFill>
                  <a:srgbClr val="C62B12"/>
                </a:solidFill>
                <a:latin typeface="Open Sans Extra Bold"/>
              </a:rPr>
              <a:t>QUICK CARE</a:t>
            </a:r>
          </a:p>
        </p:txBody>
      </p:sp>
      <p:sp>
        <p:nvSpPr>
          <p:cNvPr name="TextBox 9" id="9"/>
          <p:cNvSpPr txBox="true"/>
          <p:nvPr/>
        </p:nvSpPr>
        <p:spPr>
          <a:xfrm rot="0">
            <a:off x="10278325" y="6579942"/>
            <a:ext cx="3348633" cy="1769187"/>
          </a:xfrm>
          <a:prstGeom prst="rect">
            <a:avLst/>
          </a:prstGeom>
        </p:spPr>
        <p:txBody>
          <a:bodyPr anchor="t" rtlCol="false" tIns="0" lIns="0" bIns="0" rIns="0">
            <a:spAutoFit/>
          </a:bodyPr>
          <a:lstStyle/>
          <a:p>
            <a:pPr algn="ctr">
              <a:lnSpc>
                <a:spcPts val="3650"/>
              </a:lnSpc>
            </a:pPr>
            <a:r>
              <a:rPr lang="en-US" sz="1698">
                <a:solidFill>
                  <a:srgbClr val="222222"/>
                </a:solidFill>
                <a:latin typeface="Open Sans Light"/>
              </a:rPr>
              <a:t>We make sure you only get the best, from the best. We only get doctors, nurses, and specialists that are experts in their field.</a:t>
            </a:r>
          </a:p>
        </p:txBody>
      </p:sp>
      <p:sp>
        <p:nvSpPr>
          <p:cNvPr name="TextBox 10" id="10"/>
          <p:cNvSpPr txBox="true"/>
          <p:nvPr/>
        </p:nvSpPr>
        <p:spPr>
          <a:xfrm rot="0">
            <a:off x="10278325" y="6268127"/>
            <a:ext cx="3322892" cy="264944"/>
          </a:xfrm>
          <a:prstGeom prst="rect">
            <a:avLst/>
          </a:prstGeom>
        </p:spPr>
        <p:txBody>
          <a:bodyPr anchor="t" rtlCol="false" tIns="0" lIns="0" bIns="0" rIns="0">
            <a:spAutoFit/>
          </a:bodyPr>
          <a:lstStyle/>
          <a:p>
            <a:pPr algn="ctr">
              <a:lnSpc>
                <a:spcPts val="2054"/>
              </a:lnSpc>
            </a:pPr>
            <a:r>
              <a:rPr lang="en-US" sz="1698">
                <a:solidFill>
                  <a:srgbClr val="C62B12"/>
                </a:solidFill>
                <a:latin typeface="Open Sans Extra Bold"/>
              </a:rPr>
              <a:t>QUALITY SERVICE</a:t>
            </a:r>
          </a:p>
        </p:txBody>
      </p:sp>
      <p:pic>
        <p:nvPicPr>
          <p:cNvPr name="Picture 11" id="11"/>
          <p:cNvPicPr>
            <a:picLocks noChangeAspect="true"/>
          </p:cNvPicPr>
          <p:nvPr/>
        </p:nvPicPr>
        <p:blipFill>
          <a:blip r:embed="rId2"/>
          <a:srcRect l="0" t="0" r="0" b="0"/>
          <a:stretch>
            <a:fillRect/>
          </a:stretch>
        </p:blipFill>
        <p:spPr>
          <a:xfrm flipH="false" flipV="false" rot="-5400000">
            <a:off x="8809137" y="2960191"/>
            <a:ext cx="666575" cy="13955883"/>
          </a:xfrm>
          <a:prstGeom prst="rect">
            <a:avLst/>
          </a:prstGeom>
        </p:spPr>
      </p:pic>
      <p:pic>
        <p:nvPicPr>
          <p:cNvPr name="Picture 12" id="12"/>
          <p:cNvPicPr>
            <a:picLocks noChangeAspect="true"/>
          </p:cNvPicPr>
          <p:nvPr/>
        </p:nvPicPr>
        <p:blipFill>
          <a:blip r:embed="rId2"/>
          <a:srcRect l="0" t="0" r="0" b="0"/>
          <a:stretch>
            <a:fillRect/>
          </a:stretch>
        </p:blipFill>
        <p:spPr>
          <a:xfrm flipH="false" flipV="false" rot="-5400000">
            <a:off x="8192988" y="8023324"/>
            <a:ext cx="666575" cy="13955883"/>
          </a:xfrm>
          <a:prstGeom prst="rect">
            <a:avLst/>
          </a:prstGeom>
        </p:spPr>
      </p:pic>
      <p:pic>
        <p:nvPicPr>
          <p:cNvPr name="Picture 13" id="13"/>
          <p:cNvPicPr>
            <a:picLocks noChangeAspect="true"/>
          </p:cNvPicPr>
          <p:nvPr/>
        </p:nvPicPr>
        <p:blipFill>
          <a:blip r:embed="rId2"/>
          <a:srcRect l="0" t="0" r="0" b="0"/>
          <a:stretch>
            <a:fillRect/>
          </a:stretch>
        </p:blipFill>
        <p:spPr>
          <a:xfrm flipH="false" flipV="false" rot="-5400000">
            <a:off x="8675191" y="8398371"/>
            <a:ext cx="666575" cy="13955883"/>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227429" y="1181624"/>
            <a:ext cx="6636089" cy="2946559"/>
          </a:xfrm>
          <a:prstGeom prst="rect">
            <a:avLst/>
          </a:prstGeom>
        </p:spPr>
        <p:txBody>
          <a:bodyPr anchor="t" rtlCol="false" tIns="0" lIns="0" bIns="0" rIns="0">
            <a:spAutoFit/>
          </a:bodyPr>
          <a:lstStyle/>
          <a:p>
            <a:pPr algn="r">
              <a:lnSpc>
                <a:spcPts val="22821"/>
              </a:lnSpc>
            </a:pPr>
            <a:r>
              <a:rPr lang="en-US" b="true" sz="20376" spc="407">
                <a:solidFill>
                  <a:srgbClr val="C62B12"/>
                </a:solidFill>
                <a:latin typeface="Open Sans Extra Bold"/>
              </a:rPr>
              <a:t>98%</a:t>
            </a:r>
          </a:p>
        </p:txBody>
      </p:sp>
      <p:sp>
        <p:nvSpPr>
          <p:cNvPr name="TextBox 3" id="3"/>
          <p:cNvSpPr txBox="true"/>
          <p:nvPr/>
        </p:nvSpPr>
        <p:spPr>
          <a:xfrm rot="0">
            <a:off x="8500312" y="6335760"/>
            <a:ext cx="6636089" cy="2889409"/>
          </a:xfrm>
          <a:prstGeom prst="rect">
            <a:avLst/>
          </a:prstGeom>
        </p:spPr>
        <p:txBody>
          <a:bodyPr anchor="t" rtlCol="false" tIns="0" lIns="0" bIns="0" rIns="0">
            <a:spAutoFit/>
          </a:bodyPr>
          <a:lstStyle/>
          <a:p>
            <a:pPr>
              <a:lnSpc>
                <a:spcPts val="22210"/>
              </a:lnSpc>
            </a:pPr>
            <a:r>
              <a:rPr lang="en-US" b="true" sz="20376" spc="407">
                <a:solidFill>
                  <a:srgbClr val="C62B12"/>
                </a:solidFill>
                <a:latin typeface="Open Sans Extra Bold"/>
              </a:rPr>
              <a:t>99%</a:t>
            </a:r>
          </a:p>
        </p:txBody>
      </p:sp>
      <p:sp>
        <p:nvSpPr>
          <p:cNvPr name="TextBox 4" id="4"/>
          <p:cNvSpPr txBox="true"/>
          <p:nvPr/>
        </p:nvSpPr>
        <p:spPr>
          <a:xfrm rot="0">
            <a:off x="10401521" y="1521766"/>
            <a:ext cx="4165699" cy="1769187"/>
          </a:xfrm>
          <a:prstGeom prst="rect">
            <a:avLst/>
          </a:prstGeom>
        </p:spPr>
        <p:txBody>
          <a:bodyPr anchor="t" rtlCol="false" tIns="0" lIns="0" bIns="0" rIns="0">
            <a:spAutoFit/>
          </a:bodyPr>
          <a:lstStyle/>
          <a:p>
            <a:pPr>
              <a:lnSpc>
                <a:spcPts val="3650"/>
              </a:lnSpc>
            </a:pPr>
            <a:r>
              <a:rPr lang="en-US" sz="1698">
                <a:solidFill>
                  <a:srgbClr val="222222"/>
                </a:solidFill>
                <a:latin typeface="Open Sans Light"/>
              </a:rPr>
              <a:t>Our customer satisfaction has increased to 98% since 2012, and upon implementing our new heart care system to all our patients and partners.</a:t>
            </a:r>
          </a:p>
        </p:txBody>
      </p:sp>
      <p:sp>
        <p:nvSpPr>
          <p:cNvPr name="TextBox 5" id="5"/>
          <p:cNvSpPr txBox="true"/>
          <p:nvPr/>
        </p:nvSpPr>
        <p:spPr>
          <a:xfrm rot="0">
            <a:off x="3694226" y="6869528"/>
            <a:ext cx="4437159" cy="1769187"/>
          </a:xfrm>
          <a:prstGeom prst="rect">
            <a:avLst/>
          </a:prstGeom>
        </p:spPr>
        <p:txBody>
          <a:bodyPr anchor="t" rtlCol="false" tIns="0" lIns="0" bIns="0" rIns="0">
            <a:spAutoFit/>
          </a:bodyPr>
          <a:lstStyle/>
          <a:p>
            <a:pPr algn="r">
              <a:lnSpc>
                <a:spcPts val="3650"/>
              </a:lnSpc>
            </a:pPr>
            <a:r>
              <a:rPr lang="en-US" sz="1698">
                <a:solidFill>
                  <a:srgbClr val="222222"/>
                </a:solidFill>
                <a:latin typeface="Open Sans Light"/>
              </a:rPr>
              <a:t>Our patient rating increased to 99% since we have implemented our Family Protection program that enables patients and partners to secure their loved ones' futures with us.</a:t>
            </a:r>
          </a:p>
        </p:txBody>
      </p:sp>
      <p:sp>
        <p:nvSpPr>
          <p:cNvPr name="TextBox 6" id="6"/>
          <p:cNvSpPr txBox="true"/>
          <p:nvPr/>
        </p:nvSpPr>
        <p:spPr>
          <a:xfrm rot="0">
            <a:off x="5741836" y="4846196"/>
            <a:ext cx="6777633" cy="840537"/>
          </a:xfrm>
          <a:prstGeom prst="rect">
            <a:avLst/>
          </a:prstGeom>
        </p:spPr>
        <p:txBody>
          <a:bodyPr anchor="t" rtlCol="false" tIns="0" lIns="0" bIns="0" rIns="0">
            <a:spAutoFit/>
          </a:bodyPr>
          <a:lstStyle/>
          <a:p>
            <a:pPr algn="ctr">
              <a:lnSpc>
                <a:spcPts val="6478"/>
              </a:lnSpc>
            </a:pPr>
            <a:r>
              <a:rPr lang="en-US" b="true" sz="5943" spc="1782">
                <a:solidFill>
                  <a:srgbClr val="C62B12"/>
                </a:solidFill>
                <a:latin typeface="Open Sans Extra Bold"/>
              </a:rPr>
              <a:t>OUR STATS</a:t>
            </a:r>
          </a:p>
        </p:txBody>
      </p:sp>
      <p:pic>
        <p:nvPicPr>
          <p:cNvPr name="Picture 7" id="7"/>
          <p:cNvPicPr>
            <a:picLocks noChangeAspect="true"/>
          </p:cNvPicPr>
          <p:nvPr/>
        </p:nvPicPr>
        <p:blipFill>
          <a:blip r:embed="rId2"/>
          <a:srcRect l="0" t="0" r="0" b="0"/>
          <a:stretch>
            <a:fillRect/>
          </a:stretch>
        </p:blipFill>
        <p:spPr>
          <a:xfrm flipH="false" flipV="false" rot="-5400000">
            <a:off x="6036469" y="160734"/>
            <a:ext cx="186843" cy="7662771"/>
          </a:xfrm>
          <a:prstGeom prst="rect">
            <a:avLst/>
          </a:prstGeom>
        </p:spPr>
      </p:pic>
      <p:pic>
        <p:nvPicPr>
          <p:cNvPr name="Picture 8" id="8"/>
          <p:cNvPicPr>
            <a:picLocks noChangeAspect="true"/>
          </p:cNvPicPr>
          <p:nvPr/>
        </p:nvPicPr>
        <p:blipFill>
          <a:blip r:embed="rId2"/>
          <a:srcRect l="0" t="0" r="0" b="0"/>
          <a:stretch>
            <a:fillRect/>
          </a:stretch>
        </p:blipFill>
        <p:spPr>
          <a:xfrm flipH="false" flipV="false" rot="-5400000">
            <a:off x="12238137" y="2571750"/>
            <a:ext cx="186843" cy="7662771"/>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286000" y="-13395"/>
            <a:ext cx="666575" cy="10447306"/>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1715185" y="6158679"/>
            <a:ext cx="3834980" cy="3695962"/>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1268057" y="820169"/>
            <a:ext cx="4729238" cy="4729238"/>
          </a:xfrm>
          <a:prstGeom prst="rect">
            <a:avLst/>
          </a:prstGeom>
        </p:spPr>
      </p:pic>
      <p:sp>
        <p:nvSpPr>
          <p:cNvPr name="TextBox 5" id="5"/>
          <p:cNvSpPr txBox="true"/>
          <p:nvPr/>
        </p:nvSpPr>
        <p:spPr>
          <a:xfrm rot="0">
            <a:off x="3892377" y="2828671"/>
            <a:ext cx="5774832" cy="2889409"/>
          </a:xfrm>
          <a:prstGeom prst="rect">
            <a:avLst/>
          </a:prstGeom>
        </p:spPr>
        <p:txBody>
          <a:bodyPr anchor="t" rtlCol="false" tIns="0" lIns="0" bIns="0" rIns="0">
            <a:spAutoFit/>
          </a:bodyPr>
          <a:lstStyle/>
          <a:p>
            <a:pPr>
              <a:lnSpc>
                <a:spcPts val="22210"/>
              </a:lnSpc>
            </a:pPr>
            <a:r>
              <a:rPr lang="en-US" b="true" sz="20376" spc="407">
                <a:solidFill>
                  <a:srgbClr val="C62B12"/>
                </a:solidFill>
                <a:latin typeface="Open Sans Extra Bold"/>
              </a:rPr>
              <a:t>95%</a:t>
            </a:r>
          </a:p>
        </p:txBody>
      </p:sp>
      <p:sp>
        <p:nvSpPr>
          <p:cNvPr name="TextBox 6" id="6"/>
          <p:cNvSpPr txBox="true"/>
          <p:nvPr/>
        </p:nvSpPr>
        <p:spPr>
          <a:xfrm rot="0">
            <a:off x="3892664" y="5587507"/>
            <a:ext cx="5774832" cy="571173"/>
          </a:xfrm>
          <a:prstGeom prst="rect">
            <a:avLst/>
          </a:prstGeom>
        </p:spPr>
        <p:txBody>
          <a:bodyPr anchor="t" rtlCol="false" tIns="0" lIns="0" bIns="0" rIns="0">
            <a:spAutoFit/>
          </a:bodyPr>
          <a:lstStyle/>
          <a:p>
            <a:pPr>
              <a:lnSpc>
                <a:spcPts val="4318"/>
              </a:lnSpc>
            </a:pPr>
            <a:r>
              <a:rPr lang="en-US" b="true" sz="3962" spc="1188">
                <a:solidFill>
                  <a:srgbClr val="C62B12"/>
                </a:solidFill>
                <a:latin typeface="Open Sans Extra Bold"/>
              </a:rPr>
              <a:t>ACCESIBILITY</a:t>
            </a:r>
          </a:p>
        </p:txBody>
      </p:sp>
      <p:sp>
        <p:nvSpPr>
          <p:cNvPr name="TextBox 7" id="7"/>
          <p:cNvSpPr txBox="true"/>
          <p:nvPr/>
        </p:nvSpPr>
        <p:spPr>
          <a:xfrm rot="0">
            <a:off x="3892377" y="6333163"/>
            <a:ext cx="5773777" cy="2224601"/>
          </a:xfrm>
          <a:prstGeom prst="rect">
            <a:avLst/>
          </a:prstGeom>
        </p:spPr>
        <p:txBody>
          <a:bodyPr anchor="t" rtlCol="false" tIns="0" lIns="0" bIns="0" rIns="0">
            <a:spAutoFit/>
          </a:bodyPr>
          <a:lstStyle/>
          <a:p>
            <a:pPr>
              <a:lnSpc>
                <a:spcPts val="3650"/>
              </a:lnSpc>
            </a:pPr>
            <a:r>
              <a:rPr lang="en-US" sz="1698">
                <a:solidFill>
                  <a:srgbClr val="000000"/>
                </a:solidFill>
                <a:latin typeface="Open Sans Light"/>
              </a:rPr>
              <a:t>People who live in the Metro now have access to a hospital where they can be assured that they can get quality treatment and service without worrying about the cost it will entail, for we cater specifically to them, without sacrificing quality of service.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DADrs3hyQ0o</dc:identifier>
  <dcterms:modified xsi:type="dcterms:W3CDTF">2011-08-01T06:04:30Z</dcterms:modified>
  <cp:revision>1</cp:revision>
  <dc:title>Silver Learning Training Series</dc:title>
</cp:coreProperties>
</file>